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CC81-2101-4AA0-AD11-B75210B7AFA7}" type="datetimeFigureOut">
              <a:rPr lang="en-US" smtClean="0"/>
              <a:pPr/>
              <a:t>4/22/2020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B8C1-E36A-45D3-A917-94637696C2A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CC81-2101-4AA0-AD11-B75210B7AFA7}" type="datetimeFigureOut">
              <a:rPr lang="en-US" smtClean="0"/>
              <a:pPr/>
              <a:t>4/22/2020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B8C1-E36A-45D3-A917-94637696C2A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CC81-2101-4AA0-AD11-B75210B7AFA7}" type="datetimeFigureOut">
              <a:rPr lang="en-US" smtClean="0"/>
              <a:pPr/>
              <a:t>4/22/2020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B8C1-E36A-45D3-A917-94637696C2A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CC81-2101-4AA0-AD11-B75210B7AFA7}" type="datetimeFigureOut">
              <a:rPr lang="en-US" smtClean="0"/>
              <a:pPr/>
              <a:t>4/22/2020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B8C1-E36A-45D3-A917-94637696C2A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CC81-2101-4AA0-AD11-B75210B7AFA7}" type="datetimeFigureOut">
              <a:rPr lang="en-US" smtClean="0"/>
              <a:pPr/>
              <a:t>4/22/2020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B8C1-E36A-45D3-A917-94637696C2A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CC81-2101-4AA0-AD11-B75210B7AFA7}" type="datetimeFigureOut">
              <a:rPr lang="en-US" smtClean="0"/>
              <a:pPr/>
              <a:t>4/22/2020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B8C1-E36A-45D3-A917-94637696C2A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CC81-2101-4AA0-AD11-B75210B7AFA7}" type="datetimeFigureOut">
              <a:rPr lang="en-US" smtClean="0"/>
              <a:pPr/>
              <a:t>4/22/2020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B8C1-E36A-45D3-A917-94637696C2A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CC81-2101-4AA0-AD11-B75210B7AFA7}" type="datetimeFigureOut">
              <a:rPr lang="en-US" smtClean="0"/>
              <a:pPr/>
              <a:t>4/22/2020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B8C1-E36A-45D3-A917-94637696C2A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CC81-2101-4AA0-AD11-B75210B7AFA7}" type="datetimeFigureOut">
              <a:rPr lang="en-US" smtClean="0"/>
              <a:pPr/>
              <a:t>4/22/2020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B8C1-E36A-45D3-A917-94637696C2A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CC81-2101-4AA0-AD11-B75210B7AFA7}" type="datetimeFigureOut">
              <a:rPr lang="en-US" smtClean="0"/>
              <a:pPr/>
              <a:t>4/22/2020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B8C1-E36A-45D3-A917-94637696C2A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CC81-2101-4AA0-AD11-B75210B7AFA7}" type="datetimeFigureOut">
              <a:rPr lang="en-US" smtClean="0"/>
              <a:pPr/>
              <a:t>4/22/2020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B8C1-E36A-45D3-A917-94637696C2A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8CC81-2101-4AA0-AD11-B75210B7AFA7}" type="datetimeFigureOut">
              <a:rPr lang="en-US" smtClean="0"/>
              <a:pPr/>
              <a:t>4/22/2020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AB8C1-E36A-45D3-A917-94637696C2A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Study material</a:t>
            </a:r>
            <a:br>
              <a:rPr lang="en-GB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six semester </a:t>
            </a:r>
            <a:br>
              <a:rPr lang="en-GB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Astanga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aurveda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sz="2400" dirty="0" smtClean="0">
                <a:latin typeface="Times New Roman" pitchFamily="18" charset="0"/>
                <a:cs typeface="Times New Roman" pitchFamily="18" charset="0"/>
              </a:rPr>
            </a:b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hi-IN" sz="2400" dirty="0" smtClean="0">
                <a:latin typeface="Nirmala UI" pitchFamily="34" charset="0"/>
                <a:cs typeface="Nirmala UI" pitchFamily="34" charset="0"/>
              </a:rPr>
              <a:t>आयुर्वेदः</a:t>
            </a:r>
            <a:endParaRPr lang="en-GB" sz="2400" dirty="0">
              <a:latin typeface="Nirmala UI" pitchFamily="34" charset="0"/>
              <a:cs typeface="Nirmala U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hi-IN" sz="2000" dirty="0" smtClean="0">
              <a:latin typeface="Nirmala UI" pitchFamily="34" charset="0"/>
              <a:cs typeface="Nirmala UI" pitchFamily="34" charset="0"/>
            </a:endParaRPr>
          </a:p>
          <a:p>
            <a:pPr algn="just">
              <a:buNone/>
            </a:pPr>
            <a:endParaRPr lang="hi-IN" sz="2000" dirty="0" smtClean="0">
              <a:latin typeface="Nirmala UI" pitchFamily="34" charset="0"/>
              <a:cs typeface="Nirmala UI" pitchFamily="34" charset="0"/>
            </a:endParaRPr>
          </a:p>
          <a:p>
            <a:pPr algn="just">
              <a:buNone/>
            </a:pPr>
            <a:endParaRPr lang="hi-IN" sz="2000" dirty="0" smtClean="0">
              <a:latin typeface="Nirmala UI" pitchFamily="34" charset="0"/>
              <a:cs typeface="Nirmala UI" pitchFamily="34" charset="0"/>
            </a:endParaRPr>
          </a:p>
          <a:p>
            <a:pPr algn="just">
              <a:buNone/>
            </a:pPr>
            <a:r>
              <a:rPr lang="hi-IN" sz="2000" dirty="0" smtClean="0">
                <a:latin typeface="Nirmala UI" pitchFamily="34" charset="0"/>
                <a:cs typeface="Nirmala UI" pitchFamily="34" charset="0"/>
              </a:rPr>
              <a:t>आयुर्वेदो </a:t>
            </a:r>
            <a:r>
              <a:rPr lang="hi-IN" sz="2000" dirty="0" smtClean="0">
                <a:latin typeface="Nirmala UI" pitchFamily="34" charset="0"/>
                <a:cs typeface="Nirmala UI" pitchFamily="34" charset="0"/>
              </a:rPr>
              <a:t>हि आयुर्विज्ञानसम्बन्धः ।अत्र हि प्राधान्येन रोगाः तन् निदानो उपायः च वर्ण्यते।</a:t>
            </a:r>
          </a:p>
          <a:p>
            <a:pPr algn="just">
              <a:buNone/>
            </a:pPr>
            <a:r>
              <a:rPr lang="hi-IN" sz="2000" dirty="0" smtClean="0">
                <a:latin typeface="Nirmala UI" pitchFamily="34" charset="0"/>
                <a:cs typeface="Nirmala UI" pitchFamily="34" charset="0"/>
              </a:rPr>
              <a:t>कथ्यते यद् असौ ब्रह्मणा वेदान् अभ्यस्य जनकल्याणहेतवे आदौ सृष्टः । तं ततश्च प्रजापति जग्राह, प्रजापते अश्निनौ ,अश्विभ्याम् इन्द्रः ततो धन्वन्तरिः भरद्वाजः च ,ताभ्यां च सुश्रुत –अग्निवेश्-भेलप्रभृतयः तं अगृह्णन् । स च पश्चाद् बहुधा व्याख्याताः अनन्तशाखत्वं  प्राप्तः ।अस्य च त्रीणि प्रस्थानानि </a:t>
            </a:r>
            <a:r>
              <a:rPr lang="hi-IN" sz="2000" dirty="0" smtClean="0">
                <a:latin typeface="Nirmala UI" pitchFamily="34" charset="0"/>
                <a:cs typeface="Nirmala UI" pitchFamily="34" charset="0"/>
              </a:rPr>
              <a:t>हेतुर्लक्षणमौषधज्ञानञ्च </a:t>
            </a:r>
            <a:r>
              <a:rPr lang="hi-IN" sz="2000" dirty="0" smtClean="0">
                <a:latin typeface="Nirmala UI" pitchFamily="34" charset="0"/>
                <a:cs typeface="Nirmala UI" pitchFamily="34" charset="0"/>
              </a:rPr>
              <a:t>। अस्य च प्रधाना आचार्याः चरकः सुश्रुतःवाग्भट्ट  माधवः शार्ङ्गधरः भावमिश्रः प्रभृतयः । चरकसंहिता अस्य समुपलब्धेषु ग्रन्थेषु प्राचीनतमा संहिता ।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i-IN" sz="2000" dirty="0" smtClean="0">
                <a:latin typeface="Nirmala UI" pitchFamily="34" charset="0"/>
                <a:cs typeface="Nirmala UI" pitchFamily="34" charset="0"/>
              </a:rPr>
              <a:t>आर्युवेदे शल्य-शालाक्य्-कायचिकित्सा-भूतविद्या-कौमारभृत्य-अगदतन्त्र-रसायन-वाजीकरणः  इति अष्टधा विभागः अस्ति ।</a:t>
            </a:r>
          </a:p>
          <a:p>
            <a:r>
              <a:rPr lang="hi-IN" sz="2000" dirty="0" smtClean="0">
                <a:latin typeface="Nirmala UI" pitchFamily="34" charset="0"/>
                <a:cs typeface="Nirmala UI" pitchFamily="34" charset="0"/>
              </a:rPr>
              <a:t>आयुर्वेदो अथर्ववेदीय उपङ्ग् ।</a:t>
            </a:r>
          </a:p>
          <a:p>
            <a:r>
              <a:rPr lang="hi-IN" sz="2000" dirty="0" smtClean="0">
                <a:latin typeface="Nirmala UI" pitchFamily="34" charset="0"/>
                <a:cs typeface="Nirmala UI" pitchFamily="34" charset="0"/>
              </a:rPr>
              <a:t>आयुर्वेदस्य प्राचीनतमः ग्रन्थः अग्निवेशतन्त्रः ।</a:t>
            </a:r>
          </a:p>
          <a:p>
            <a:r>
              <a:rPr lang="hi-IN" sz="2000" dirty="0" smtClean="0">
                <a:latin typeface="Nirmala UI" pitchFamily="34" charset="0"/>
                <a:cs typeface="Nirmala UI" pitchFamily="34" charset="0"/>
              </a:rPr>
              <a:t>चरकसंहिता अग्निवेशतन्त्रः इति ग्रन्थस्य  संस्कृतः एकः रूपः।</a:t>
            </a:r>
          </a:p>
          <a:p>
            <a:r>
              <a:rPr lang="hi-IN" sz="2000" dirty="0" smtClean="0">
                <a:latin typeface="Nirmala UI" pitchFamily="34" charset="0"/>
                <a:cs typeface="Nirmala UI" pitchFamily="34" charset="0"/>
              </a:rPr>
              <a:t>अयुर्वेदस्य अष्ट तन्त्रम् अवलम्व्य अष्ट सम्प्रदाय अस्ति  ते यथा – आत्रेय-धन्वन्तरि-शालाक्य-भूतविद्या-कौमारभृत्य-अगद-रसायन-वाजीकरणः चेति ।</a:t>
            </a:r>
          </a:p>
          <a:p>
            <a:r>
              <a:rPr lang="hi-IN" sz="2000" dirty="0" smtClean="0">
                <a:latin typeface="Nirmala UI" pitchFamily="34" charset="0"/>
                <a:cs typeface="Nirmala UI" pitchFamily="34" charset="0"/>
              </a:rPr>
              <a:t> उदाहरणं यथा शल्यतन्त्र आत्रेयसम्प्रदाये ,शालाक्यतन्त्र धन्वन्तरिसम्प्रदाये , कायचिकित्सा  शालाक्यसम्प्रदाये , भूतविद्या भूतविद्यातान्त्रिकसम्प्रदाये , कौमारभृत्य कौमारभृत्यसम्प्रदाये, अगदतन्त्र अगदतान्त्रिकसम्प्रदाये, रसायन तान्त्रिकसम्प्रदाये , वाजीकरणः वाजीकरणतान्त्रिकसम्प्रदाये युक्तः इति।</a:t>
            </a:r>
          </a:p>
          <a:p>
            <a:endParaRPr lang="en-GB" sz="2000" dirty="0" smtClean="0">
              <a:latin typeface="Nirmala UI" pitchFamily="34" charset="0"/>
              <a:cs typeface="Nirmala UI" pitchFamily="34" charset="0"/>
            </a:endParaRPr>
          </a:p>
          <a:p>
            <a:endParaRPr lang="en-GB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148</Words>
  <Application>Microsoft Office PowerPoint</Application>
  <PresentationFormat>On-screen Show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Study material six semester  Astanga aurveda </vt:lpstr>
      <vt:lpstr>आयुर्वेदः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Study material six semester  Astanga aurveda</dc:title>
  <dc:creator>user</dc:creator>
  <cp:lastModifiedBy>user</cp:lastModifiedBy>
  <cp:revision>13</cp:revision>
  <dcterms:created xsi:type="dcterms:W3CDTF">2020-04-10T05:41:35Z</dcterms:created>
  <dcterms:modified xsi:type="dcterms:W3CDTF">2020-04-22T15:41:18Z</dcterms:modified>
</cp:coreProperties>
</file>